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77" r:id="rId2"/>
    <p:sldMasterId id="2147483660" r:id="rId3"/>
  </p:sldMasterIdLst>
  <p:notesMasterIdLst>
    <p:notesMasterId r:id="rId29"/>
  </p:notesMasterIdLst>
  <p:sldIdLst>
    <p:sldId id="256" r:id="rId4"/>
    <p:sldId id="267" r:id="rId5"/>
    <p:sldId id="270" r:id="rId6"/>
    <p:sldId id="268" r:id="rId7"/>
    <p:sldId id="269" r:id="rId8"/>
    <p:sldId id="290" r:id="rId9"/>
    <p:sldId id="289" r:id="rId10"/>
    <p:sldId id="288" r:id="rId11"/>
    <p:sldId id="287" r:id="rId12"/>
    <p:sldId id="286" r:id="rId13"/>
    <p:sldId id="285" r:id="rId14"/>
    <p:sldId id="284" r:id="rId15"/>
    <p:sldId id="283" r:id="rId16"/>
    <p:sldId id="282" r:id="rId17"/>
    <p:sldId id="281" r:id="rId18"/>
    <p:sldId id="280" r:id="rId19"/>
    <p:sldId id="279" r:id="rId20"/>
    <p:sldId id="278" r:id="rId21"/>
    <p:sldId id="277" r:id="rId22"/>
    <p:sldId id="276" r:id="rId23"/>
    <p:sldId id="275" r:id="rId24"/>
    <p:sldId id="274" r:id="rId25"/>
    <p:sldId id="273" r:id="rId26"/>
    <p:sldId id="272" r:id="rId27"/>
    <p:sldId id="262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Corbel" panose="020B0503020204020204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1A64D7-D2C7-8783-4D43-1AB5E559BCD7}" v="13" dt="2022-08-29T20:43:13.307"/>
    <p1510:client id="{28CBA29A-B1D0-375D-2847-B430BA5AA188}" v="2" dt="2022-09-13T02:12:24.571"/>
    <p1510:client id="{43518232-35E8-638A-AB96-38C90CFAEA05}" v="31" dt="2022-09-13T21:06:34.798"/>
    <p1510:client id="{471AE617-95AA-E3AF-FAB2-0FE201D46039}" v="97" dt="2022-10-18T18:11:26.388"/>
    <p1510:client id="{48CF8B10-471D-E54B-8ED4-6919F848F229}" v="1" dt="2022-08-23T18:23:54.041"/>
    <p1510:client id="{4A87DE93-35A3-DA7E-65A3-CCC63F4CF1B3}" v="59" dt="2022-10-18T18:01:49.197"/>
    <p1510:client id="{4C6E562B-80BE-00A9-1327-E4709E92FB62}" v="18" dt="2022-09-09T20:04:48.314"/>
    <p1510:client id="{5294E809-3BE6-E468-1301-00B5051B3D66}" v="10" dt="2022-09-09T16:11:01.466"/>
    <p1510:client id="{57AFC49B-30E4-BCC6-19BF-A644F763D3AB}" v="7" dt="2022-09-06T22:43:10.406"/>
    <p1510:client id="{6E3C7E78-C65C-96DA-3DBA-5CAC3EB0F4E4}" v="11" dt="2022-09-28T03:48:04.533"/>
    <p1510:client id="{70EC3EB0-E858-039E-546F-9696649DF7EB}" v="18" dt="2022-09-01T20:17:44.837"/>
    <p1510:client id="{76C992AF-AE9D-72B3-02B3-389100A22E4C}" v="2" dt="2022-09-20T20:17:44.340"/>
    <p1510:client id="{7C0B1979-2A72-364B-9B7F-D73055FAC847}" v="100" dt="2022-10-18T14:00:28.308"/>
    <p1510:client id="{82C1C451-A509-24D5-1610-8C7D4CF7BCE4}" v="4" dt="2022-10-17T14:13:34.987"/>
    <p1510:client id="{8AB23B24-4D6E-8256-4592-18CFA6BB9189}" v="71" dt="2022-10-11T19:26:44.245"/>
    <p1510:client id="{8CCD0A98-6A68-DD67-B09D-5FCB0402F42B}" v="42" dt="2022-10-17T20:36:07.580"/>
    <p1510:client id="{9542A679-B4F8-6203-9AE0-E41E3E47CACA}" v="1" dt="2022-09-27T14:54:16.807"/>
    <p1510:client id="{9E2E8F88-4F62-F0EB-1D5F-A6C166D5657D}" v="23" dt="2022-09-28T03:54:48.197"/>
    <p1510:client id="{A698491D-0151-6F02-F39A-9AE6F3A42B96}" v="1" dt="2022-09-13T02:17:29.216"/>
    <p1510:client id="{A6EE0F66-1FF5-7096-A4EF-663A8CD9A1CE}" v="2" dt="2022-10-10T21:15:47.665"/>
    <p1510:client id="{A9C0D776-AF61-E90B-4A9F-9A1221359D36}" v="4" dt="2022-10-11T20:11:54.233"/>
    <p1510:client id="{B8EBD373-F095-AE58-D3C7-2C3701EB5CAE}" v="1" dt="2022-08-23T18:21:43.543"/>
    <p1510:client id="{C5DAE05D-E431-04CA-4477-FE67D8758810}" v="46" dt="2022-10-18T17:40:24.382"/>
    <p1510:client id="{CBDADB08-63C5-0C33-D787-6975CC12C53D}" v="15" dt="2022-10-18T00:49:21.194"/>
    <p1510:client id="{E7DAF715-D7EB-B544-B6C4-FDE745AE9862}" v="2" dt="2022-08-24T00:10:06.655"/>
    <p1510:client id="{FEEC8B6C-0B88-4AE6-7F01-46D1B70EFB59}" v="9" dt="2022-09-06T22:37:50.1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10.fntdata"/><Relationship Id="rId21" Type="http://schemas.openxmlformats.org/officeDocument/2006/relationships/slide" Target="slides/slide18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7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2.fntdata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microsoft.com/office/2015/10/relationships/revisionInfo" Target="revisionInfo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31653dde9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31653dde9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93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4987" y="4176500"/>
            <a:ext cx="2914028" cy="71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31513-21BA-69D9-46B3-4288DF1F8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9FC8F-EFCF-946C-FB4F-829BDABC1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B3578-F61A-3D71-7DF9-7749DF4EA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F993-25E2-634E-BAAE-979470ED3484}" type="datetimeFigureOut">
              <a:rPr lang="en-CN" smtClean="0"/>
              <a:t>10/18/2022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369B4-94DC-374C-B891-76485760F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22DF6-B9CC-948D-B599-46DBCBE95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4AF8F-34DA-FD49-A130-D082037323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45179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4987" y="4176500"/>
            <a:ext cx="2914028" cy="71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2"/>
          </p:nvPr>
        </p:nvSpPr>
        <p:spPr>
          <a:xfrm>
            <a:off x="931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3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948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4977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2"/>
          </p:nvPr>
        </p:nvSpPr>
        <p:spPr>
          <a:xfrm>
            <a:off x="931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3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None/>
              <a:defRPr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rbel"/>
              <a:buChar char="●"/>
              <a:defRPr sz="180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●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●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7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None/>
              <a:defRPr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rbel"/>
              <a:buChar char="●"/>
              <a:defRPr sz="180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●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●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72" r:id="rId10"/>
    <p:sldLayoutId id="2147483673" r:id="rId11"/>
    <p:sldLayoutId id="2147483675" r:id="rId12"/>
    <p:sldLayoutId id="214748367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aom/features/copilot" TargetMode="Externa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nam02.safelinks.protection.outlook.com/?url=https%3A%2F%2Fgithub.com%2Ffeatures%2Fcopilot&amp;data=05%7C01%7Ctshang2%40jhu.edu%7C5b3f23e7952a4669f78908dab05f2aba%7C9fa4f438b1e6473b803f86f8aedf0dec%7C0%7C0%7C638016220027066111%7CUnknown%7CTWFpbGZsb3d8eyJWIjoiMC4wLjAwMDAiLCJQIjoiV2luMzIiLCJBTiI6Ik1haWwiLCJXVCI6Mn0%3D%7C3000%7C%7C%7C&amp;sdata=a9k%2Fua4z%2FMsXUHOAPOCO4OmOCpHy9KQ61aVw2S5tzV4%3D&amp;reserved=0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colab.research.google.com/drive/1R6rWcqseTKGWglBiPyIIutwBx4xEQuCl#scrollTo=hiNfrqWr8Vl1" TargetMode="External"/><Relationship Id="rId5" Type="http://schemas.openxmlformats.org/officeDocument/2006/relationships/hyperlink" Target="https://beta.openai.com/playground" TargetMode="External"/><Relationship Id="rId4" Type="http://schemas.openxmlformats.org/officeDocument/2006/relationships/hyperlink" Target="https://nam02.safelinks.protection.outlook.com/?url=https%3A%2F%2Fhuggingface.co%2FSalesforce%2Fcodegen-2B-multi&amp;data=05%7C01%7Ctshang2%40jhu.edu%7C5b3f23e7952a4669f78908dab05f2aba%7C9fa4f438b1e6473b803f86f8aedf0dec%7C0%7C0%7C638016220027066111%7CUnknown%7CTWFpbGZsb3d8eyJWIjoiMC4wLjAwMDAiLCJQIjoiV2luMzIiLCJBTiI6Ik1haWwiLCJXVCI6Mn0%3D%7C3000%7C%7C%7C&amp;sdata=ACqLTYAHkjbtrjFN7D%2B9mixpxi3tNjJx3Qi4OU7TUoY%3D&amp;reserved=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aom/features/copilot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ws.amazon.com/codewhisperer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en" sz="4800"/>
              <a:t>Session #15: </a:t>
            </a:r>
            <a:br>
              <a:rPr lang="en" sz="4800"/>
            </a:br>
            <a:r>
              <a:rPr lang="en" sz="4800"/>
              <a:t>Self-Supervised Coding Models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" sz="2200"/>
              <a:t>Tuesday, October 18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CSCI 601.771: Self-supervised Statistical Models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FD499-5C70-F80F-DDFE-81DB29036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Codex-D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D954F-E4BF-B86C-F2A6-0BF262DF1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>
                <a:cs typeface="Calibri"/>
              </a:rPr>
              <a:t>Motivation: describe the intent behind generated code</a:t>
            </a:r>
          </a:p>
          <a:p>
            <a:r>
              <a:rPr lang="en-US">
                <a:cs typeface="Calibri"/>
              </a:rPr>
              <a:t>But not easy</a:t>
            </a:r>
          </a:p>
          <a:p>
            <a:pPr lvl="1"/>
            <a:r>
              <a:rPr lang="en-US">
                <a:cs typeface="Calibri"/>
              </a:rPr>
              <a:t>Leave out important details</a:t>
            </a:r>
          </a:p>
          <a:p>
            <a:pPr lvl="1"/>
            <a:r>
              <a:rPr lang="en-US">
                <a:cs typeface="Calibri"/>
              </a:rPr>
              <a:t>Over conditioned on the function name</a:t>
            </a:r>
          </a:p>
          <a:p>
            <a:pPr lvl="1"/>
            <a:r>
              <a:rPr lang="en-US">
                <a:cs typeface="Calibri"/>
              </a:rPr>
              <a:t>Developers devote less time to writing docstrings</a:t>
            </a:r>
          </a:p>
          <a:p>
            <a:pPr marL="342900" lvl="1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8698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E710E-FD30-4AE4-DE08-DF0BFDF55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Samples</a:t>
            </a:r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8F6216B3-4507-3647-F414-A9CDA27E86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81" b="48833"/>
          <a:stretch/>
        </p:blipFill>
        <p:spPr>
          <a:xfrm>
            <a:off x="628366" y="1287577"/>
            <a:ext cx="5383556" cy="2976113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72EA58E-C41E-3803-A1F8-8C8F2C49ABF6}"/>
              </a:ext>
            </a:extLst>
          </p:cNvPr>
          <p:cNvSpPr/>
          <p:nvPr/>
        </p:nvSpPr>
        <p:spPr>
          <a:xfrm>
            <a:off x="974272" y="1543050"/>
            <a:ext cx="4855028" cy="772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DD6602-914B-98DA-5C69-D2800D04B201}"/>
              </a:ext>
            </a:extLst>
          </p:cNvPr>
          <p:cNvSpPr/>
          <p:nvPr/>
        </p:nvSpPr>
        <p:spPr>
          <a:xfrm>
            <a:off x="974272" y="2903764"/>
            <a:ext cx="4855028" cy="10450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ADC7E1D-D11D-18F1-7543-0FCBDE32BC2D}"/>
              </a:ext>
            </a:extLst>
          </p:cNvPr>
          <p:cNvCxnSpPr/>
          <p:nvPr/>
        </p:nvCxnSpPr>
        <p:spPr>
          <a:xfrm>
            <a:off x="5833043" y="1955007"/>
            <a:ext cx="91439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B62D08A-FFA2-B033-739E-2EF4C1109DBF}"/>
              </a:ext>
            </a:extLst>
          </p:cNvPr>
          <p:cNvCxnSpPr>
            <a:cxnSpLocks/>
          </p:cNvCxnSpPr>
          <p:nvPr/>
        </p:nvCxnSpPr>
        <p:spPr>
          <a:xfrm>
            <a:off x="5833042" y="3397363"/>
            <a:ext cx="908957" cy="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D54BD0B-ED4E-E88D-AD72-D2A6B2E09D1F}"/>
              </a:ext>
            </a:extLst>
          </p:cNvPr>
          <p:cNvSpPr txBox="1"/>
          <p:nvPr/>
        </p:nvSpPr>
        <p:spPr>
          <a:xfrm>
            <a:off x="6825343" y="1785257"/>
            <a:ext cx="1556657" cy="3462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800">
                <a:cs typeface="Calibri"/>
              </a:rPr>
              <a:t>prompts</a:t>
            </a:r>
            <a:endParaRPr lang="en-US" sz="18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EE472C-14F7-EB8C-945E-BC6F6B892F0B}"/>
              </a:ext>
            </a:extLst>
          </p:cNvPr>
          <p:cNvSpPr txBox="1"/>
          <p:nvPr/>
        </p:nvSpPr>
        <p:spPr>
          <a:xfrm>
            <a:off x="6825342" y="3194957"/>
            <a:ext cx="1556657" cy="3462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800">
                <a:cs typeface="Calibri"/>
              </a:rPr>
              <a:t>prompts</a:t>
            </a:r>
            <a:endParaRPr lang="en-US" sz="18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97FF250-8E33-710D-AB4C-76CD32222A4B}"/>
              </a:ext>
            </a:extLst>
          </p:cNvPr>
          <p:cNvCxnSpPr>
            <a:cxnSpLocks/>
          </p:cNvCxnSpPr>
          <p:nvPr/>
        </p:nvCxnSpPr>
        <p:spPr>
          <a:xfrm>
            <a:off x="5833042" y="2455749"/>
            <a:ext cx="91439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C0463A8-FFC5-6234-0D1F-A09E5D700505}"/>
              </a:ext>
            </a:extLst>
          </p:cNvPr>
          <p:cNvCxnSpPr>
            <a:cxnSpLocks/>
          </p:cNvCxnSpPr>
          <p:nvPr/>
        </p:nvCxnSpPr>
        <p:spPr>
          <a:xfrm>
            <a:off x="5838484" y="4094047"/>
            <a:ext cx="908957" cy="5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BBAB7BF-9C45-4304-8BCD-0794778F6123}"/>
              </a:ext>
            </a:extLst>
          </p:cNvPr>
          <p:cNvSpPr txBox="1"/>
          <p:nvPr/>
        </p:nvSpPr>
        <p:spPr>
          <a:xfrm>
            <a:off x="6825342" y="2253342"/>
            <a:ext cx="1948542" cy="3462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>
                <a:ea typeface="+mn-lt"/>
                <a:cs typeface="+mn-lt"/>
              </a:rPr>
              <a:t>Generated sample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89BAD7-CAAB-501A-621B-215E969D6DB6}"/>
              </a:ext>
            </a:extLst>
          </p:cNvPr>
          <p:cNvSpPr txBox="1"/>
          <p:nvPr/>
        </p:nvSpPr>
        <p:spPr>
          <a:xfrm>
            <a:off x="6825341" y="3891641"/>
            <a:ext cx="1948542" cy="3462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>
                <a:ea typeface="+mn-lt"/>
                <a:cs typeface="+mn-lt"/>
              </a:rPr>
              <a:t>Generated sample</a:t>
            </a:r>
          </a:p>
        </p:txBody>
      </p:sp>
    </p:spTree>
    <p:extLst>
      <p:ext uri="{BB962C8B-B14F-4D97-AF65-F5344CB8AC3E}">
        <p14:creationId xmlns:p14="http://schemas.microsoft.com/office/powerpoint/2010/main" val="1141646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FE5-64F8-309D-9CE0-32D1377C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Evaluation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BA3D1-6567-B2E4-C748-F2B7E1CE5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704" y="1227303"/>
            <a:ext cx="3897548" cy="3263504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en-US" err="1">
                <a:cs typeface="Calibri"/>
              </a:rPr>
              <a:t>Pass@k</a:t>
            </a:r>
            <a:r>
              <a:rPr lang="en-US">
                <a:cs typeface="Calibri"/>
              </a:rPr>
              <a:t> evaluates</a:t>
            </a:r>
          </a:p>
          <a:p>
            <a:pPr lvl="1"/>
            <a:r>
              <a:rPr lang="en-US">
                <a:cs typeface="Calibri"/>
              </a:rPr>
              <a:t>Functional correctness</a:t>
            </a:r>
          </a:p>
          <a:p>
            <a:pPr lvl="1"/>
            <a:r>
              <a:rPr lang="en-US">
                <a:cs typeface="Calibri"/>
              </a:rPr>
              <a:t>k: Number of code samples generated per problem</a:t>
            </a:r>
          </a:p>
          <a:p>
            <a:pPr lvl="1"/>
            <a:r>
              <a:rPr lang="en-US">
                <a:cs typeface="Calibri"/>
              </a:rPr>
              <a:t>Pass:  Any sample that passes the unit tests.</a:t>
            </a:r>
          </a:p>
          <a:p>
            <a:pPr lvl="1"/>
            <a:r>
              <a:rPr lang="en-US">
                <a:cs typeface="Calibri"/>
              </a:rPr>
              <a:t>Total fraction of problems solved is reported.</a:t>
            </a:r>
          </a:p>
          <a:p>
            <a:r>
              <a:rPr lang="en-US">
                <a:cs typeface="Calibri"/>
              </a:rPr>
              <a:t>Downside: Causes high variance</a:t>
            </a:r>
          </a:p>
          <a:p>
            <a:pPr lvl="1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3271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FE5-64F8-309D-9CE0-32D1377C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Evaluation</a:t>
            </a:r>
            <a:endParaRPr lang="en-US"/>
          </a:p>
        </p:txBody>
      </p:sp>
      <p:pic>
        <p:nvPicPr>
          <p:cNvPr id="4" name="Picture 4" descr="Text, letter&#10;&#10;Description automatically generated">
            <a:extLst>
              <a:ext uri="{FF2B5EF4-FFF2-40B4-BE49-F238E27FC236}">
                <a16:creationId xmlns:a16="http://schemas.microsoft.com/office/drawing/2014/main" id="{20A0E3F3-4D6E-A616-A790-EE8DE79FC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0562" y="711149"/>
            <a:ext cx="3714366" cy="186410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6BA3D1-6567-B2E4-C748-F2B7E1CE5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704" y="1227303"/>
            <a:ext cx="3897548" cy="3263504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en-US" err="1">
                <a:cs typeface="Calibri"/>
              </a:rPr>
              <a:t>Pass@k</a:t>
            </a:r>
            <a:r>
              <a:rPr lang="en-US">
                <a:cs typeface="Calibri"/>
              </a:rPr>
              <a:t> evaluates</a:t>
            </a:r>
          </a:p>
          <a:p>
            <a:pPr lvl="1"/>
            <a:r>
              <a:rPr lang="en-US">
                <a:cs typeface="Calibri"/>
              </a:rPr>
              <a:t>Functional correctness</a:t>
            </a:r>
          </a:p>
          <a:p>
            <a:pPr lvl="1"/>
            <a:r>
              <a:rPr lang="en-US">
                <a:cs typeface="Calibri"/>
              </a:rPr>
              <a:t>k: Number of code samples generated per problem</a:t>
            </a:r>
          </a:p>
          <a:p>
            <a:pPr lvl="1"/>
            <a:r>
              <a:rPr lang="en-US">
                <a:cs typeface="Calibri"/>
              </a:rPr>
              <a:t>Pass:  Any sample that passes the unit tests.</a:t>
            </a:r>
          </a:p>
          <a:p>
            <a:pPr lvl="1"/>
            <a:r>
              <a:rPr lang="en-US">
                <a:cs typeface="Calibri"/>
              </a:rPr>
              <a:t>Total fraction of problems solved is reported.</a:t>
            </a:r>
          </a:p>
          <a:p>
            <a:r>
              <a:rPr lang="en-US">
                <a:cs typeface="Calibri"/>
              </a:rPr>
              <a:t>Downside: Causes high variance</a:t>
            </a:r>
          </a:p>
          <a:p>
            <a:pPr lvl="1"/>
            <a:endParaRPr lang="en-US">
              <a:cs typeface="Calibri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DA47BEF-B4EA-A8DF-7B3E-187B34C3B92B}"/>
              </a:ext>
            </a:extLst>
          </p:cNvPr>
          <p:cNvSpPr txBox="1">
            <a:spLocks/>
          </p:cNvSpPr>
          <p:nvPr/>
        </p:nvSpPr>
        <p:spPr>
          <a:xfrm>
            <a:off x="5147765" y="2608330"/>
            <a:ext cx="3626528" cy="2026235"/>
          </a:xfrm>
          <a:prstGeom prst="rect">
            <a:avLst/>
          </a:prstGeom>
        </p:spPr>
        <p:txBody>
          <a:bodyPr vert="horz" lIns="68580" tIns="34290" rIns="68580" bIns="34290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>
                <a:cs typeface="Calibri"/>
              </a:rPr>
              <a:t>Let's reduce variance:</a:t>
            </a:r>
          </a:p>
          <a:p>
            <a:pPr lvl="1"/>
            <a:r>
              <a:rPr lang="en-US" sz="1800">
                <a:cs typeface="Calibri"/>
              </a:rPr>
              <a:t>Generate n &gt;= k samples per task</a:t>
            </a:r>
          </a:p>
          <a:p>
            <a:pPr lvl="1"/>
            <a:r>
              <a:rPr lang="en-US" sz="1800">
                <a:cs typeface="Calibri"/>
              </a:rPr>
              <a:t>n= 200</a:t>
            </a:r>
          </a:p>
          <a:p>
            <a:pPr lvl="1"/>
            <a:r>
              <a:rPr lang="en-US" sz="1800">
                <a:cs typeface="Calibri"/>
              </a:rPr>
              <a:t>k&lt;= 100</a:t>
            </a:r>
          </a:p>
          <a:p>
            <a:pPr lvl="1"/>
            <a:r>
              <a:rPr lang="en-US" sz="1800">
                <a:cs typeface="Calibri"/>
              </a:rPr>
              <a:t>c: Count the number of correct samples, c &lt;= n</a:t>
            </a:r>
          </a:p>
          <a:p>
            <a:pPr lvl="1"/>
            <a:r>
              <a:rPr lang="en-US" sz="1800">
                <a:cs typeface="Calibri"/>
              </a:rPr>
              <a:t>Calculate unbiased estimator</a:t>
            </a:r>
          </a:p>
          <a:p>
            <a:pPr lvl="1"/>
            <a:endParaRPr lang="en-US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8540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FE5-64F8-309D-9CE0-32D1377C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Evaluation Metric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EC8D0-E84A-CF2A-21E4-8708C8F0F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173" y="1227303"/>
            <a:ext cx="8077864" cy="3263504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en-US">
                <a:cs typeface="Calibri"/>
              </a:rPr>
              <a:t>BLEU Score vs. Pass @ k </a:t>
            </a:r>
          </a:p>
          <a:p>
            <a:pPr lvl="1"/>
            <a:r>
              <a:rPr lang="en-US">
                <a:ea typeface="+mn-lt"/>
                <a:cs typeface="+mn-lt"/>
              </a:rPr>
              <a:t>Match based metric vs Function based metric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Sequential vs Tree structure</a:t>
            </a:r>
          </a:p>
          <a:p>
            <a:pPr lvl="1"/>
            <a:r>
              <a:rPr lang="en-US">
                <a:cs typeface="Calibri"/>
              </a:rPr>
              <a:t>Ambiguity in NLP vs Unique semantics in Code</a:t>
            </a:r>
          </a:p>
          <a:p>
            <a:pPr lvl="2"/>
            <a:r>
              <a:rPr lang="en-US">
                <a:cs typeface="Calibri"/>
              </a:rPr>
              <a:t>BLEU score has problems getting semantics that are code-specific</a:t>
            </a:r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97206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FE5-64F8-309D-9CE0-32D1377C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Evaluation Metric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EC8D0-E84A-CF2A-21E4-8708C8F0F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173" y="1227303"/>
            <a:ext cx="8077864" cy="3263504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en-US">
                <a:cs typeface="Calibri"/>
              </a:rPr>
              <a:t>BLEU Score vs. Pass @ k </a:t>
            </a:r>
          </a:p>
          <a:p>
            <a:pPr lvl="1"/>
            <a:r>
              <a:rPr lang="en-US">
                <a:ea typeface="+mn-lt"/>
                <a:cs typeface="+mn-lt"/>
              </a:rPr>
              <a:t>Match based metric vs Function based metric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Sequential vs Tree structure</a:t>
            </a:r>
          </a:p>
          <a:p>
            <a:pPr lvl="1"/>
            <a:r>
              <a:rPr lang="en-US">
                <a:cs typeface="Calibri"/>
              </a:rPr>
              <a:t>Ambiguity in NLP vs Unique semantics in Code</a:t>
            </a:r>
          </a:p>
          <a:p>
            <a:pPr lvl="2"/>
            <a:r>
              <a:rPr lang="en-US">
                <a:cs typeface="Calibri"/>
              </a:rPr>
              <a:t>BLEU score has problems getting semantics that are code-specific</a:t>
            </a:r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0E4A0A-338C-50EC-8392-56D08F5536E7}"/>
              </a:ext>
            </a:extLst>
          </p:cNvPr>
          <p:cNvSpPr txBox="1"/>
          <p:nvPr/>
        </p:nvSpPr>
        <p:spPr>
          <a:xfrm>
            <a:off x="710275" y="4136010"/>
            <a:ext cx="8017328" cy="23083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50">
                <a:cs typeface="Calibri"/>
              </a:rPr>
              <a:t>Conclusion: BLEU score may not indicate improved rates of functional correctness in practice.</a:t>
            </a:r>
          </a:p>
        </p:txBody>
      </p:sp>
    </p:spTree>
    <p:extLst>
      <p:ext uri="{BB962C8B-B14F-4D97-AF65-F5344CB8AC3E}">
        <p14:creationId xmlns:p14="http://schemas.microsoft.com/office/powerpoint/2010/main" val="3866151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FE5-64F8-309D-9CE0-32D1377C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Datasets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EC8D0-E84A-CF2A-21E4-8708C8F0F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 lnSpcReduction="10000"/>
          </a:bodyPr>
          <a:lstStyle/>
          <a:p>
            <a:r>
              <a:rPr lang="en-US" err="1">
                <a:cs typeface="Calibri"/>
              </a:rPr>
              <a:t>HumanEval</a:t>
            </a:r>
            <a:endParaRPr lang="en-US">
              <a:cs typeface="Calibri"/>
            </a:endParaRPr>
          </a:p>
          <a:p>
            <a:pPr lvl="1"/>
            <a:r>
              <a:rPr lang="en-US">
                <a:ea typeface="+mn-lt"/>
                <a:cs typeface="+mn-lt"/>
              </a:rPr>
              <a:t>Dataset of 164 handwritten programming problems</a:t>
            </a:r>
          </a:p>
          <a:p>
            <a:pPr lvl="1"/>
            <a:r>
              <a:rPr lang="en-US">
                <a:ea typeface="+mn-lt"/>
                <a:cs typeface="+mn-lt"/>
              </a:rPr>
              <a:t>Each problem includes a </a:t>
            </a:r>
          </a:p>
          <a:p>
            <a:pPr lvl="2"/>
            <a:r>
              <a:rPr lang="en-US">
                <a:ea typeface="+mn-lt"/>
                <a:cs typeface="+mn-lt"/>
              </a:rPr>
              <a:t>Function signature</a:t>
            </a:r>
          </a:p>
          <a:p>
            <a:pPr lvl="2"/>
            <a:r>
              <a:rPr lang="en-US">
                <a:ea typeface="+mn-lt"/>
                <a:cs typeface="+mn-lt"/>
              </a:rPr>
              <a:t>Docstring</a:t>
            </a:r>
          </a:p>
          <a:p>
            <a:pPr lvl="2"/>
            <a:r>
              <a:rPr lang="en-US">
                <a:ea typeface="+mn-lt"/>
                <a:cs typeface="+mn-lt"/>
              </a:rPr>
              <a:t>Body</a:t>
            </a:r>
          </a:p>
          <a:p>
            <a:pPr lvl="2"/>
            <a:r>
              <a:rPr lang="en-US">
                <a:ea typeface="+mn-lt"/>
                <a:cs typeface="+mn-lt"/>
              </a:rPr>
              <a:t>Unit tests, 7.7 tests per problem</a:t>
            </a:r>
          </a:p>
          <a:p>
            <a:pPr lvl="1"/>
            <a:r>
              <a:rPr lang="en-US">
                <a:ea typeface="+mn-lt"/>
                <a:cs typeface="+mn-lt"/>
              </a:rPr>
              <a:t>Programming tasks in the </a:t>
            </a:r>
            <a:r>
              <a:rPr lang="en-US" err="1">
                <a:ea typeface="+mn-lt"/>
                <a:cs typeface="+mn-lt"/>
              </a:rPr>
              <a:t>HumanEval</a:t>
            </a:r>
            <a:r>
              <a:rPr lang="en-US">
                <a:ea typeface="+mn-lt"/>
                <a:cs typeface="+mn-lt"/>
              </a:rPr>
              <a:t> dataset assess</a:t>
            </a:r>
          </a:p>
          <a:p>
            <a:pPr lvl="2"/>
            <a:r>
              <a:rPr lang="en-US">
                <a:ea typeface="+mn-lt"/>
                <a:cs typeface="+mn-lt"/>
              </a:rPr>
              <a:t>Language comprehension</a:t>
            </a:r>
          </a:p>
          <a:p>
            <a:pPr lvl="2"/>
            <a:r>
              <a:rPr lang="en-US">
                <a:ea typeface="+mn-lt"/>
                <a:cs typeface="+mn-lt"/>
              </a:rPr>
              <a:t>Reasoning</a:t>
            </a:r>
          </a:p>
          <a:p>
            <a:pPr lvl="2"/>
            <a:r>
              <a:rPr lang="en-US">
                <a:ea typeface="+mn-lt"/>
                <a:cs typeface="+mn-lt"/>
              </a:rPr>
              <a:t>Algorithms</a:t>
            </a:r>
          </a:p>
          <a:p>
            <a:pPr lvl="2"/>
            <a:r>
              <a:rPr lang="en-US">
                <a:ea typeface="+mn-lt"/>
                <a:cs typeface="+mn-lt"/>
              </a:rPr>
              <a:t>Simple mathematics.</a:t>
            </a:r>
            <a:endParaRPr lang="en-US">
              <a:cs typeface="Calibri"/>
            </a:endParaRPr>
          </a:p>
          <a:p>
            <a:pPr lvl="2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8226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BB9A3B-2BFA-79B7-E609-7E9BB3F3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86" y="-2249"/>
            <a:ext cx="3992024" cy="607185"/>
          </a:xfrm>
        </p:spPr>
        <p:txBody>
          <a:bodyPr vert="horz" lIns="68580" tIns="34290" rIns="68580" bIns="34290" rtlCol="0" anchor="b">
            <a:normAutofit/>
          </a:bodyPr>
          <a:lstStyle/>
          <a:p>
            <a:pPr algn="ctr"/>
            <a:r>
              <a:rPr lang="en-US" sz="3900"/>
              <a:t>pass@k in practice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6AD0C4A9-93B7-1BE6-16FA-1B34881DBD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57" t="7005" r="13034" b="10683"/>
          <a:stretch/>
        </p:blipFill>
        <p:spPr>
          <a:xfrm>
            <a:off x="68281" y="1009843"/>
            <a:ext cx="5524391" cy="3575312"/>
          </a:xfrm>
          <a:prstGeom prst="rect">
            <a:avLst/>
          </a:prstGeom>
        </p:spPr>
      </p:pic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46D2797D-037B-A603-DECE-BD39241C3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4149" y="1912597"/>
            <a:ext cx="3416791" cy="171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0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51196F32-391B-EC5E-E269-7655531EE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0991" y="512846"/>
            <a:ext cx="3129534" cy="411780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91F6708-DF66-2736-C8E0-3529DA145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" y="-20780"/>
            <a:ext cx="4107802" cy="699516"/>
          </a:xfr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en-US" sz="4050"/>
              <a:t>Results: Temp vs k </a:t>
            </a:r>
            <a:endParaRPr lang="en-US" sz="4050">
              <a:cs typeface="Calibri Light"/>
            </a:endParaRPr>
          </a:p>
        </p:txBody>
      </p:sp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AAFB3FE4-1FD6-2533-49B8-FFE498756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39" y="1860613"/>
            <a:ext cx="5213350" cy="141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247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5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5817AC39-F0F2-54F2-DF09-D8384CBFE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03" y="1496679"/>
            <a:ext cx="3971037" cy="257124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59969" y="857250"/>
            <a:ext cx="0" cy="3429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picture containing text, receipt&#10;&#10;Description automatically generated">
            <a:extLst>
              <a:ext uri="{FF2B5EF4-FFF2-40B4-BE49-F238E27FC236}">
                <a16:creationId xmlns:a16="http://schemas.microsoft.com/office/drawing/2014/main" id="{AB6563B0-7BBC-C3E0-CF5E-DA83B61B7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363" y="1021378"/>
            <a:ext cx="3971036" cy="326617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C29488C-6BF4-46E8-EDA2-A57971C44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498" y="81051"/>
            <a:ext cx="8452120" cy="1006331"/>
          </a:xfrm>
        </p:spPr>
        <p:txBody>
          <a:bodyPr/>
          <a:lstStyle/>
          <a:p>
            <a:r>
              <a:rPr lang="en-US">
                <a:cs typeface="Calibri Light"/>
              </a:rPr>
              <a:t>Codex and Codex-S Comparison on </a:t>
            </a:r>
            <a:r>
              <a:rPr lang="en-US" err="1">
                <a:cs typeface="Calibri Light"/>
              </a:rPr>
              <a:t>HumanEval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1426197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EB2FC-389D-FCCD-28B1-E890EDC69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31D20-C690-54BF-06C4-C4929BDD52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8FB4C6-23C2-616E-6A02-9AE7B68FA4B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AF949C-741E-0285-C881-C15373EC62F8}"/>
              </a:ext>
            </a:extLst>
          </p:cNvPr>
          <p:cNvSpPr txBox="1"/>
          <p:nvPr/>
        </p:nvSpPr>
        <p:spPr>
          <a:xfrm>
            <a:off x="2902227" y="2771775"/>
            <a:ext cx="392968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hlinkClick r:id="rId2"/>
              </a:rPr>
              <a:t>https://github.caom/features/copilot</a:t>
            </a:r>
            <a:r>
              <a:rPr lang="en-US"/>
              <a:t> 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267D015C-EC38-B1F8-A05D-07BB9E985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00" y="786277"/>
            <a:ext cx="8917885" cy="178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625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651A814-99F3-39FD-D6E9-EF7CD1198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67" y="138604"/>
            <a:ext cx="8698831" cy="1136932"/>
          </a:xfr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US" sz="3600"/>
              <a:t>Codex and Codex-S Comparison on HumanEval</a:t>
            </a:r>
          </a:p>
        </p:txBody>
      </p:sp>
      <p:pic>
        <p:nvPicPr>
          <p:cNvPr id="7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97C8681F-A02B-9368-F6A8-CA25649D3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558" y="1384070"/>
            <a:ext cx="4872594" cy="333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3782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FE5-64F8-309D-9CE0-32D1377C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Datasets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EC8D0-E84A-CF2A-21E4-8708C8F0F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>
                <a:cs typeface="Calibri"/>
              </a:rPr>
              <a:t>APPS</a:t>
            </a:r>
          </a:p>
          <a:p>
            <a:pPr lvl="1"/>
            <a:r>
              <a:rPr lang="en-US">
                <a:ea typeface="+mn-lt"/>
                <a:cs typeface="+mn-lt"/>
              </a:rPr>
              <a:t>APPS dataset was used to measure the coding challenge competence of language models. </a:t>
            </a:r>
            <a:endParaRPr lang="en-US">
              <a:cs typeface="Calibri" panose="020F0502020204030204"/>
            </a:endParaRPr>
          </a:p>
          <a:p>
            <a:pPr lvl="1"/>
            <a:r>
              <a:rPr lang="en-US">
                <a:ea typeface="+mn-lt"/>
                <a:cs typeface="+mn-lt"/>
              </a:rPr>
              <a:t>Collected from open source materials</a:t>
            </a:r>
          </a:p>
          <a:p>
            <a:pPr lvl="1"/>
            <a:r>
              <a:rPr lang="en-US">
                <a:ea typeface="+mn-lt"/>
                <a:cs typeface="+mn-lt"/>
              </a:rPr>
              <a:t>10,000 coding problems</a:t>
            </a:r>
          </a:p>
          <a:p>
            <a:pPr lvl="1"/>
            <a:r>
              <a:rPr lang="en-US">
                <a:ea typeface="+mn-lt"/>
                <a:cs typeface="+mn-lt"/>
              </a:rPr>
              <a:t>5000 training problems</a:t>
            </a:r>
          </a:p>
          <a:p>
            <a:pPr lvl="2"/>
            <a:r>
              <a:rPr lang="en-US">
                <a:ea typeface="+mn-lt"/>
                <a:cs typeface="+mn-lt"/>
              </a:rPr>
              <a:t> Each with a set of unit tests and, for the training data, a set of correct solutions.</a:t>
            </a:r>
          </a:p>
          <a:p>
            <a:pPr lvl="1"/>
            <a:r>
              <a:rPr lang="en-US">
                <a:ea typeface="+mn-lt"/>
                <a:cs typeface="+mn-lt"/>
              </a:rPr>
              <a:t>5000 testing problems</a:t>
            </a:r>
          </a:p>
          <a:p>
            <a:pPr lvl="2"/>
            <a:r>
              <a:rPr lang="en-US">
                <a:ea typeface="+mn-lt"/>
                <a:cs typeface="+mn-lt"/>
              </a:rPr>
              <a:t> Each with a set of unit tests and, for the training data, a set of correct solutions.</a:t>
            </a:r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  <a:p>
            <a:pPr lvl="2"/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25522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FE5-64F8-309D-9CE0-32D1377C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APPS Results</a:t>
            </a:r>
            <a:endParaRPr lang="en-US"/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6AAAD847-F016-81CB-896F-78BD35505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98" y="1582826"/>
            <a:ext cx="8358938" cy="274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864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FE5-64F8-309D-9CE0-32D1377C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Limitations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EC8D0-E84A-CF2A-21E4-8708C8F0F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>
                <a:cs typeface="Calibri"/>
              </a:rPr>
              <a:t>Not sample efficient to train</a:t>
            </a:r>
          </a:p>
          <a:p>
            <a:r>
              <a:rPr lang="en-US">
                <a:cs typeface="Calibri"/>
              </a:rPr>
              <a:t>Invoke undefined/out-of-scope functions, variables</a:t>
            </a:r>
          </a:p>
          <a:p>
            <a:r>
              <a:rPr lang="en-US">
                <a:cs typeface="Calibri"/>
              </a:rPr>
              <a:t>Performance degradation as docstring length increases</a:t>
            </a:r>
          </a:p>
          <a:p>
            <a:r>
              <a:rPr lang="en-US">
                <a:cs typeface="Calibri"/>
              </a:rPr>
              <a:t>Have difficulty with binding operations to variables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99D054AC-4B42-F319-CC34-83C09BAFE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529" y="207956"/>
            <a:ext cx="3701142" cy="4618730"/>
          </a:xfrm>
          <a:prstGeom prst="rect">
            <a:avLst/>
          </a:prstGeom>
        </p:spPr>
      </p:pic>
      <p:pic>
        <p:nvPicPr>
          <p:cNvPr id="5" name="Picture 5" descr="Text, letter&#10;&#10;Description automatically generated">
            <a:extLst>
              <a:ext uri="{FF2B5EF4-FFF2-40B4-BE49-F238E27FC236}">
                <a16:creationId xmlns:a16="http://schemas.microsoft.com/office/drawing/2014/main" id="{9EA2AD8C-BE1D-1DA1-FD8F-027B8A9F6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28" y="3046144"/>
            <a:ext cx="4457700" cy="162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02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BDFE5-64F8-309D-9CE0-32D1377C1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843782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452720" y="48955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/>
              <a:t>Empiricist</a:t>
            </a:r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lnSpc>
                <a:spcPct val="114999"/>
              </a:lnSpc>
            </a:pPr>
            <a:r>
              <a:rPr lang="en-US"/>
              <a:t>Examples from </a:t>
            </a:r>
            <a:r>
              <a:rPr lang="en-US" err="1"/>
              <a:t>CoPilot</a:t>
            </a:r>
            <a:r>
              <a:rPr lang="en-US"/>
              <a:t> (</a:t>
            </a:r>
            <a:r>
              <a:rPr lang="en-US">
                <a:hlinkClick r:id="rId3"/>
              </a:rPr>
              <a:t>https://github.com/features/copilot</a:t>
            </a:r>
            <a:r>
              <a:rPr lang="en-US"/>
              <a:t>). 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Examples from a public model, </a:t>
            </a:r>
            <a:r>
              <a:rPr lang="en-US">
                <a:hlinkClick r:id="rId4"/>
              </a:rPr>
              <a:t>CodeGen</a:t>
            </a:r>
            <a:r>
              <a:rPr lang="en-US"/>
              <a:t>. </a:t>
            </a:r>
          </a:p>
          <a:p>
            <a:pPr>
              <a:lnSpc>
                <a:spcPct val="114999"/>
              </a:lnSpc>
            </a:pPr>
            <a:endParaRPr lang="en-US">
              <a:solidFill>
                <a:srgbClr val="595959"/>
              </a:solidFill>
            </a:endParaRPr>
          </a:p>
          <a:p>
            <a:pPr>
              <a:lnSpc>
                <a:spcPct val="114999"/>
              </a:lnSpc>
            </a:pPr>
            <a:r>
              <a:rPr lang="en-US">
                <a:solidFill>
                  <a:srgbClr val="595959"/>
                </a:solidFill>
              </a:rPr>
              <a:t>Examples from GTP-2 (</a:t>
            </a:r>
            <a:r>
              <a:rPr lang="en-US">
                <a:hlinkClick r:id="rId5"/>
              </a:rPr>
              <a:t>https://beta.openai.com/playground</a:t>
            </a:r>
            <a:r>
              <a:rPr lang="en-US">
                <a:solidFill>
                  <a:srgbClr val="595959"/>
                </a:solidFill>
              </a:rPr>
              <a:t>).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Test and evaluation of the codes generated by GPT-2</a:t>
            </a:r>
          </a:p>
          <a:p>
            <a:pPr>
              <a:lnSpc>
                <a:spcPct val="114999"/>
              </a:lnSpc>
            </a:pPr>
            <a:r>
              <a:rPr lang="en-US"/>
              <a:t>(</a:t>
            </a:r>
            <a:r>
              <a:rPr lang="en-US">
                <a:hlinkClick r:id="rId6"/>
              </a:rPr>
              <a:t>https://colab.research.google.com/drive/1R6rWcqseTKGWglBiPyIIutwBx4xEQuCl#scrollTo=hiNfrqWr8Vl1)</a:t>
            </a:r>
            <a:endParaRPr lang="en-US">
              <a:solidFill>
                <a:srgbClr val="595959"/>
              </a:solidFill>
            </a:endParaRPr>
          </a:p>
          <a:p>
            <a:pPr>
              <a:lnSpc>
                <a:spcPct val="114999"/>
              </a:lnSpc>
              <a:buNone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2"/>
          </p:nvPr>
        </p:nvSpPr>
        <p:spPr>
          <a:xfrm>
            <a:off x="931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"/>
              <a:t>👩🏽‍🔬: Empiricist: Tianqi Shang &amp; Haoyue Guan😭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DD13DC-D601-736A-31CE-8C0C8E2979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99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EB2FC-389D-FCCD-28B1-E890EDC69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31D20-C690-54BF-06C4-C4929BDD52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8FB4C6-23C2-616E-6A02-9AE7B68FA4B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AF949C-741E-0285-C881-C15373EC62F8}"/>
              </a:ext>
            </a:extLst>
          </p:cNvPr>
          <p:cNvSpPr txBox="1"/>
          <p:nvPr/>
        </p:nvSpPr>
        <p:spPr>
          <a:xfrm>
            <a:off x="6219412" y="4840356"/>
            <a:ext cx="392968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2"/>
              </a:rPr>
              <a:t>https://github.caom/features/copilot</a:t>
            </a:r>
            <a:r>
              <a:rPr lang="en-US"/>
              <a:t> </a:t>
            </a:r>
          </a:p>
        </p:txBody>
      </p:sp>
      <p:pic>
        <p:nvPicPr>
          <p:cNvPr id="10" name="Picture 10" descr="Text&#10;&#10;Description automatically generated">
            <a:extLst>
              <a:ext uri="{FF2B5EF4-FFF2-40B4-BE49-F238E27FC236}">
                <a16:creationId xmlns:a16="http://schemas.microsoft.com/office/drawing/2014/main" id="{2409A808-BC5E-BE56-9E89-CA8FD4BFF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915" y="281466"/>
            <a:ext cx="7743823" cy="432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109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EB2FC-389D-FCCD-28B1-E890EDC69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31D20-C690-54BF-06C4-C4929BDD52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8FB4C6-23C2-616E-6A02-9AE7B68FA4B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D847E44-A1F2-F9EC-3420-0C4C118BF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172" y="472004"/>
            <a:ext cx="2743200" cy="410198"/>
          </a:xfrm>
          <a:prstGeom prst="rect">
            <a:avLst/>
          </a:prstGeom>
        </p:spPr>
      </p:pic>
      <p:pic>
        <p:nvPicPr>
          <p:cNvPr id="7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EC14CC8-6380-B174-7CC0-944C7B512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1133" y="67675"/>
            <a:ext cx="4625422" cy="5008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AF949C-741E-0285-C881-C15373EC62F8}"/>
              </a:ext>
            </a:extLst>
          </p:cNvPr>
          <p:cNvSpPr txBox="1"/>
          <p:nvPr/>
        </p:nvSpPr>
        <p:spPr>
          <a:xfrm>
            <a:off x="162754" y="1529384"/>
            <a:ext cx="392968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onsolas"/>
                <a:hlinkClick r:id="rId4"/>
              </a:rPr>
              <a:t>https://aws.amazon.com/codewhisperer/</a:t>
            </a:r>
            <a:r>
              <a:rPr lang="en-US">
                <a:latin typeface="Consolas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238364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5CF99-96F4-EF29-47A0-1070FFF21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E983B-DCD5-5679-EA64-00A8A5BDC9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425FD66-9829-EEFE-DCE3-FC9FAAC6E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96" y="1014212"/>
            <a:ext cx="5259042" cy="140057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4144EB4C-1886-DD94-0825-66E8A0C51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89" y="241145"/>
            <a:ext cx="2743200" cy="847069"/>
          </a:xfrm>
          <a:prstGeom prst="rect">
            <a:avLst/>
          </a:prstGeom>
        </p:spPr>
      </p:pic>
      <p:pic>
        <p:nvPicPr>
          <p:cNvPr id="7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7C1D328D-327A-EEF3-8AAB-7DD58278A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6244" y="2202966"/>
            <a:ext cx="1752600" cy="1209675"/>
          </a:xfrm>
          <a:prstGeom prst="rect">
            <a:avLst/>
          </a:prstGeom>
        </p:spPr>
      </p:pic>
      <p:pic>
        <p:nvPicPr>
          <p:cNvPr id="8" name="Picture 8" descr="A picture containing text, bottle&#10;&#10;Description automatically generated">
            <a:extLst>
              <a:ext uri="{FF2B5EF4-FFF2-40B4-BE49-F238E27FC236}">
                <a16:creationId xmlns:a16="http://schemas.microsoft.com/office/drawing/2014/main" id="{3B68E541-D524-EB8A-94C5-72433541DA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4878" y="3482385"/>
            <a:ext cx="2743200" cy="1011382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B78643D-9F99-3AF3-FCB9-310C3C96E92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622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3685" y="3499327"/>
            <a:ext cx="6858000" cy="1241822"/>
          </a:xfrm>
        </p:spPr>
        <p:txBody>
          <a:bodyPr vert="horz" lIns="68580" tIns="34290" rIns="68580" bIns="34290" rtlCol="0" anchor="t">
            <a:normAutofit/>
          </a:bodyPr>
          <a:lstStyle/>
          <a:p>
            <a:r>
              <a:rPr lang="en-US">
                <a:cs typeface="Calibri"/>
              </a:rPr>
              <a:t>Ayo, Fadil, </a:t>
            </a:r>
            <a:r>
              <a:rPr lang="en-US" err="1">
                <a:cs typeface="Calibri"/>
              </a:rPr>
              <a:t>Yongrui</a:t>
            </a:r>
            <a:r>
              <a:rPr lang="en-US">
                <a:cs typeface="Calibri"/>
              </a:rPr>
              <a:t> </a:t>
            </a:r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F8AFF507-50D7-7E1D-0097-B8DE764BC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051" y="648738"/>
            <a:ext cx="6575702" cy="2783572"/>
          </a:xfrm>
          <a:prstGeom prst="rect">
            <a:avLst/>
          </a:prstGeom>
        </p:spPr>
      </p:pic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A1E8BE7F-70F8-305E-F92B-25CAD1403D4F}"/>
              </a:ext>
            </a:extLst>
          </p:cNvPr>
          <p:cNvSpPr>
            <a:spLocks noGrp="1"/>
          </p:cNvSpPr>
          <p:nvPr/>
        </p:nvSpPr>
        <p:spPr>
          <a:xfrm>
            <a:off x="93155" y="4695967"/>
            <a:ext cx="3155100" cy="4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●"/>
              <a:defRPr sz="14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rbel"/>
              <a:buChar char="○"/>
              <a:defRPr sz="1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rbel"/>
              <a:buChar char="■"/>
              <a:defRPr sz="1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rbel"/>
              <a:buChar char="●"/>
              <a:defRPr sz="1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rbel"/>
              <a:buChar char="○"/>
              <a:defRPr sz="1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rbel"/>
              <a:buChar char="■"/>
              <a:defRPr sz="1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rbel"/>
              <a:buChar char="●"/>
              <a:defRPr sz="1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rbel"/>
              <a:buChar char="○"/>
              <a:defRPr sz="1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orbel"/>
              <a:buChar char="■"/>
              <a:defRPr sz="1000" b="0" i="0" u="none" strike="noStrike" cap="none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r>
              <a:rPr lang="en-US"/>
              <a:t>Stakeholders 😭</a:t>
            </a:r>
          </a:p>
        </p:txBody>
      </p:sp>
    </p:spTree>
    <p:extLst>
      <p:ext uri="{BB962C8B-B14F-4D97-AF65-F5344CB8AC3E}">
        <p14:creationId xmlns:p14="http://schemas.microsoft.com/office/powerpoint/2010/main" val="3000404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4F74F-8FF6-FFBD-9A41-709F4FF68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Introduction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1282-67E1-8267-364F-A8967D931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>
                <a:cs typeface="Calibri"/>
              </a:rPr>
              <a:t>Large language models: powerful!</a:t>
            </a:r>
          </a:p>
          <a:p>
            <a:pPr lvl="1"/>
            <a:r>
              <a:rPr lang="en-US">
                <a:cs typeface="Calibri"/>
              </a:rPr>
              <a:t>GPT3</a:t>
            </a:r>
          </a:p>
          <a:p>
            <a:pPr lvl="2"/>
            <a:r>
              <a:rPr lang="en-US">
                <a:cs typeface="Calibri"/>
              </a:rPr>
              <a:t>Could generate simple programs from Python docstrings</a:t>
            </a:r>
          </a:p>
          <a:p>
            <a:pPr lvl="2"/>
            <a:r>
              <a:rPr lang="en-US">
                <a:cs typeface="Calibri"/>
              </a:rPr>
              <a:t>Exciting: not explicitly trained on code generation</a:t>
            </a:r>
          </a:p>
          <a:p>
            <a:pPr lvl="1"/>
            <a:r>
              <a:rPr lang="en-US">
                <a:cs typeface="Calibri"/>
              </a:rPr>
              <a:t>➡ hypothesis: a specialized GPT would excel at coding tasks ➡ Codex</a:t>
            </a:r>
          </a:p>
          <a:p>
            <a:pPr marL="342900" lvl="1" indent="0">
              <a:buNone/>
            </a:pP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Method: inspired by real-world programming</a:t>
            </a:r>
          </a:p>
          <a:p>
            <a:pPr lvl="1"/>
            <a:r>
              <a:rPr lang="en-US">
                <a:cs typeface="Calibri"/>
              </a:rPr>
              <a:t>Real-word: iterations, bug fixes</a:t>
            </a:r>
          </a:p>
          <a:p>
            <a:pPr lvl="1"/>
            <a:r>
              <a:rPr lang="en-US">
                <a:cs typeface="Calibri"/>
              </a:rPr>
              <a:t>Approximation: generating many samples from our model, select one that passes all unit tests</a:t>
            </a:r>
          </a:p>
          <a:p>
            <a:pPr lvl="1"/>
            <a:r>
              <a:rPr lang="en-US">
                <a:cs typeface="Calibri"/>
              </a:rPr>
              <a:t>Further evaluation: what if only one sample is generated? </a:t>
            </a:r>
          </a:p>
        </p:txBody>
      </p:sp>
    </p:spTree>
    <p:extLst>
      <p:ext uri="{BB962C8B-B14F-4D97-AF65-F5344CB8AC3E}">
        <p14:creationId xmlns:p14="http://schemas.microsoft.com/office/powerpoint/2010/main" val="685905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4F74F-8FF6-FFBD-9A41-709F4FF68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Models &amp; GPT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1282-67E1-8267-364F-A8967D931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>
                <a:cs typeface="Calibri"/>
              </a:rPr>
              <a:t>GPT: Baseline to compare with Codex</a:t>
            </a:r>
          </a:p>
          <a:p>
            <a:pPr lvl="1"/>
            <a:r>
              <a:rPr lang="en-US">
                <a:cs typeface="Calibri"/>
              </a:rPr>
              <a:t>GPT-12B: solve </a:t>
            </a:r>
            <a:r>
              <a:rPr lang="en-US">
                <a:solidFill>
                  <a:srgbClr val="FF0000"/>
                </a:solidFill>
                <a:cs typeface="Calibri"/>
              </a:rPr>
              <a:t>no</a:t>
            </a:r>
            <a:r>
              <a:rPr lang="en-US">
                <a:cs typeface="Calibri"/>
              </a:rPr>
              <a:t> problems when single sample generated</a:t>
            </a:r>
          </a:p>
          <a:p>
            <a:pPr lvl="1"/>
            <a:r>
              <a:rPr lang="en-US">
                <a:cs typeface="Calibri"/>
              </a:rPr>
              <a:t>GPT-J: solve </a:t>
            </a:r>
            <a:r>
              <a:rPr lang="en-US">
                <a:solidFill>
                  <a:srgbClr val="FF0000"/>
                </a:solidFill>
                <a:cs typeface="Calibri"/>
              </a:rPr>
              <a:t>11.4%</a:t>
            </a:r>
            <a:r>
              <a:rPr lang="en-US">
                <a:cs typeface="Calibri"/>
              </a:rPr>
              <a:t> of problems </a:t>
            </a:r>
          </a:p>
          <a:p>
            <a:r>
              <a:rPr lang="en-US">
                <a:cs typeface="Calibri"/>
              </a:rPr>
              <a:t>Codex = GPT + fine-tuning</a:t>
            </a:r>
          </a:p>
          <a:p>
            <a:pPr lvl="1"/>
            <a:r>
              <a:rPr lang="en-US">
                <a:cs typeface="Calibri"/>
              </a:rPr>
              <a:t>Solve </a:t>
            </a:r>
            <a:r>
              <a:rPr lang="en-US">
                <a:solidFill>
                  <a:srgbClr val="FF0000"/>
                </a:solidFill>
                <a:cs typeface="Calibri"/>
              </a:rPr>
              <a:t>28.8%</a:t>
            </a:r>
            <a:r>
              <a:rPr lang="en-US">
                <a:cs typeface="Calibri"/>
              </a:rPr>
              <a:t> of problems with single sample generated</a:t>
            </a:r>
          </a:p>
          <a:p>
            <a:r>
              <a:rPr lang="en-US">
                <a:cs typeface="Calibri"/>
              </a:rPr>
              <a:t>Codex-S = Codex + supervised fined-tuning</a:t>
            </a:r>
          </a:p>
          <a:p>
            <a:pPr lvl="1"/>
            <a:r>
              <a:rPr lang="en-US">
                <a:cs typeface="Calibri"/>
              </a:rPr>
              <a:t>Solve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77.5%</a:t>
            </a:r>
            <a:r>
              <a:rPr lang="en-US">
                <a:ea typeface="+mn-lt"/>
                <a:cs typeface="+mn-lt"/>
              </a:rPr>
              <a:t> of problems with at least one correct solution</a:t>
            </a:r>
          </a:p>
          <a:p>
            <a:pPr lvl="1"/>
            <a:r>
              <a:rPr lang="en-US">
                <a:ea typeface="+mn-lt"/>
                <a:cs typeface="+mn-lt"/>
              </a:rPr>
              <a:t>Solve </a:t>
            </a:r>
            <a:r>
              <a:rPr lang="en-US">
                <a:solidFill>
                  <a:srgbClr val="FF0000"/>
                </a:solidFill>
                <a:ea typeface="+mn-lt"/>
                <a:cs typeface="+mn-lt"/>
              </a:rPr>
              <a:t>37.7%</a:t>
            </a:r>
            <a:r>
              <a:rPr lang="en-US">
                <a:ea typeface="+mn-lt"/>
                <a:cs typeface="+mn-lt"/>
              </a:rPr>
              <a:t> of problems with single sample generated</a:t>
            </a:r>
          </a:p>
          <a:p>
            <a:r>
              <a:rPr lang="en-US">
                <a:cs typeface="Calibri"/>
              </a:rPr>
              <a:t>Codex-D: generate docstrings from code</a:t>
            </a:r>
          </a:p>
        </p:txBody>
      </p:sp>
    </p:spTree>
    <p:extLst>
      <p:ext uri="{BB962C8B-B14F-4D97-AF65-F5344CB8AC3E}">
        <p14:creationId xmlns:p14="http://schemas.microsoft.com/office/powerpoint/2010/main" val="2280747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30E82-6A52-C988-B8C2-8D81ECC69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Codex-S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D99F1-D7BF-B690-C0F5-81E96275C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8386763" cy="3263504"/>
          </a:xfrm>
        </p:spPr>
        <p:txBody>
          <a:bodyPr vert="horz" lIns="68580" tIns="34290" rIns="68580" bIns="34290" rtlCol="0" anchor="t">
            <a:normAutofit lnSpcReduction="10000"/>
          </a:bodyPr>
          <a:lstStyle/>
          <a:p>
            <a:r>
              <a:rPr lang="en-US">
                <a:cs typeface="Calibri"/>
              </a:rPr>
              <a:t>Motivation: some code unrelated to synthesizing functions from docstrings</a:t>
            </a:r>
          </a:p>
          <a:p>
            <a:r>
              <a:rPr lang="en-US">
                <a:cs typeface="Calibri"/>
              </a:rPr>
              <a:t>Supervised fine-tuned on correctly implemented standalone functions</a:t>
            </a:r>
            <a:endParaRPr lang="en-US"/>
          </a:p>
          <a:p>
            <a:r>
              <a:rPr lang="en-US">
                <a:cs typeface="Calibri"/>
              </a:rPr>
              <a:t>Data collected from</a:t>
            </a:r>
          </a:p>
          <a:p>
            <a:pPr lvl="1"/>
            <a:r>
              <a:rPr lang="en-US">
                <a:cs typeface="Calibri"/>
              </a:rPr>
              <a:t>Competitive programming website</a:t>
            </a:r>
          </a:p>
          <a:p>
            <a:pPr lvl="2"/>
            <a:r>
              <a:rPr lang="en-US">
                <a:cs typeface="Calibri"/>
              </a:rPr>
              <a:t>problem statements ➡ docstrings</a:t>
            </a:r>
          </a:p>
          <a:p>
            <a:pPr lvl="2"/>
            <a:r>
              <a:rPr lang="en-US">
                <a:cs typeface="Calibri"/>
              </a:rPr>
              <a:t>example unit tests</a:t>
            </a:r>
          </a:p>
          <a:p>
            <a:pPr lvl="1"/>
            <a:r>
              <a:rPr lang="en-US">
                <a:cs typeface="Calibri"/>
              </a:rPr>
              <a:t>Repositories with continuous integration</a:t>
            </a:r>
          </a:p>
          <a:p>
            <a:pPr lvl="2"/>
            <a:r>
              <a:rPr lang="en-US">
                <a:cs typeface="Calibri"/>
              </a:rPr>
              <a:t>input/output for functions ➡ unit tests</a:t>
            </a:r>
          </a:p>
          <a:p>
            <a:pPr lvl="2"/>
            <a:r>
              <a:rPr lang="en-US">
                <a:cs typeface="Calibri"/>
              </a:rPr>
              <a:t>no need to know algorithms and data structures</a:t>
            </a:r>
          </a:p>
          <a:p>
            <a:pPr lvl="3"/>
            <a:r>
              <a:rPr lang="en-US">
                <a:cs typeface="Calibri"/>
              </a:rPr>
              <a:t>complement the puzzle nature of coding competition</a:t>
            </a:r>
          </a:p>
          <a:p>
            <a:pPr lvl="3"/>
            <a:r>
              <a:rPr lang="en-US">
                <a:cs typeface="Calibri"/>
              </a:rPr>
              <a:t>broaden the distribution of tasks</a:t>
            </a:r>
          </a:p>
        </p:txBody>
      </p:sp>
    </p:spTree>
    <p:extLst>
      <p:ext uri="{BB962C8B-B14F-4D97-AF65-F5344CB8AC3E}">
        <p14:creationId xmlns:p14="http://schemas.microsoft.com/office/powerpoint/2010/main" val="399743161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25</Slides>
  <Notes>2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Simple Light</vt:lpstr>
      <vt:lpstr>Simple Light</vt:lpstr>
      <vt:lpstr>office theme</vt:lpstr>
      <vt:lpstr>Session #15:  Self-Supervised Coding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Introduction</vt:lpstr>
      <vt:lpstr>Models &amp; GPT</vt:lpstr>
      <vt:lpstr>Codex-S</vt:lpstr>
      <vt:lpstr>Codex-D</vt:lpstr>
      <vt:lpstr>Samples</vt:lpstr>
      <vt:lpstr>Evaluation</vt:lpstr>
      <vt:lpstr>Evaluation</vt:lpstr>
      <vt:lpstr>Evaluation Metric</vt:lpstr>
      <vt:lpstr>Evaluation Metric</vt:lpstr>
      <vt:lpstr>Datasets</vt:lpstr>
      <vt:lpstr>pass@k in practice</vt:lpstr>
      <vt:lpstr>Results: Temp vs k </vt:lpstr>
      <vt:lpstr>Codex and Codex-S Comparison on HumanEval</vt:lpstr>
      <vt:lpstr>Codex and Codex-S Comparison on HumanEval</vt:lpstr>
      <vt:lpstr>Datasets</vt:lpstr>
      <vt:lpstr>APPS Results</vt:lpstr>
      <vt:lpstr>Limitations</vt:lpstr>
      <vt:lpstr>Thank You!</vt:lpstr>
      <vt:lpstr>Empiricist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cp:revision>2</cp:revision>
  <dcterms:modified xsi:type="dcterms:W3CDTF">2022-10-18T19:17:30Z</dcterms:modified>
</cp:coreProperties>
</file>

<file path=docProps/thumbnail.jpeg>
</file>